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9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2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34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3274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4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66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93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1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2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2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5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87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1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3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DE72F92-DDF5-4581-86FD-9F8160904FE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84FC0-809E-42BB-B012-E001AC082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3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094F-4EA7-114C-1879-1004E82D3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Polskie podziemie niepodległościowe i opór społeczny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9294B-25CA-B5E7-BCCB-1BEE88F2DB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Jacek Gola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2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53EF2A-E126-4B21-AC3D-7BF4258F6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C4FB4-19BD-4626-A293-D8411F0E2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BAB8189-D27D-423E-B154-5E4DFD3F5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22E102-9E03-43D3-B783-795507F4D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F0C8C1-0967-4B1A-9850-8B4AF2F3F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D20243-46C6-46E5-A705-B67ADDC8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C4F91C-3DBD-952A-EF17-CCC4BBAA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 err="1"/>
              <a:t>Dziękuje</a:t>
            </a:r>
            <a:r>
              <a:rPr lang="en-US" sz="7200" dirty="0"/>
              <a:t> za </a:t>
            </a:r>
            <a:r>
              <a:rPr lang="en-US" sz="7200" dirty="0" err="1"/>
              <a:t>uwagę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7486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7B47-567A-ADBE-9FA7-ADA45B184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600"/>
              <a:t>Koniec wojny i pakt jałtański</a:t>
            </a:r>
            <a:endParaRPr lang="en-US" sz="3600"/>
          </a:p>
        </p:txBody>
      </p:sp>
      <p:pic>
        <p:nvPicPr>
          <p:cNvPr id="8194" name="Picture 2" descr="Konferencja jałtańska – Wikipedia, wolna encyklopedia">
            <a:extLst>
              <a:ext uri="{FF2B5EF4-FFF2-40B4-BE49-F238E27FC236}">
                <a16:creationId xmlns:a16="http://schemas.microsoft.com/office/drawing/2014/main" id="{C5F685D9-4253-C1BE-F659-A4C3E623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" r="4878"/>
          <a:stretch>
            <a:fillRect/>
          </a:stretch>
        </p:blipFill>
        <p:spPr bwMode="auto">
          <a:xfrm>
            <a:off x="463468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Rectangle 8198">
            <a:extLst>
              <a:ext uri="{FF2B5EF4-FFF2-40B4-BE49-F238E27FC236}">
                <a16:creationId xmlns:a16="http://schemas.microsoft.com/office/drawing/2014/main" id="{1BB654B3-F3F3-4563-AD63-D784299DA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986B-B562-72FA-4C73-A6C76ABC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pl-PL" dirty="0"/>
              <a:t>Na mocy paktu jałtańskiego Polska w strefie wpływów ZSRR</a:t>
            </a:r>
          </a:p>
          <a:p>
            <a:r>
              <a:rPr lang="pl-PL" dirty="0"/>
              <a:t>Uznanie Tymczasowego Rządu Jedności Narodowej przez świat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57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B98BA-DCBF-F9CB-F218-1EC3B82B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Rząd na emigracji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A10CEE-C0C8-D8EC-E986-E5DCD51715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" y="2783046"/>
            <a:ext cx="1698119" cy="22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05735C-985C-DAE9-4CAD-6665828C7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08" y="2783047"/>
            <a:ext cx="1776130" cy="223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D41CBB-7E1E-18BE-0DFB-0E507AFA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008" y="2777965"/>
            <a:ext cx="1666280" cy="22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6D001AD-702F-B6B9-554D-FD0404558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48" y="2777965"/>
            <a:ext cx="1666281" cy="222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81549F2-D0EC-646E-FA5D-4AE8FA94F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288" y="2777965"/>
            <a:ext cx="1765596" cy="222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9AA27E4-2A86-635D-AB6F-ABB4028DC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709" y="2777965"/>
            <a:ext cx="1566228" cy="22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50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16F72-4F41-8E7F-22FB-378E74BB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Formy działalności zbrojnej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205D-4222-42B2-9269-5035FCFD2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pl-PL" dirty="0"/>
              <a:t>Organizacje zbrojne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/>
              <a:t>NIE	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/>
              <a:t>DSZ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/>
              <a:t>Zrzeszenie WiN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/>
              <a:t>NSZ</a:t>
            </a:r>
          </a:p>
          <a:p>
            <a:r>
              <a:rPr lang="pl-PL" dirty="0"/>
              <a:t>Represje władz komunistycznych</a:t>
            </a:r>
            <a:endParaRPr lang="en-US" dirty="0"/>
          </a:p>
        </p:txBody>
      </p:sp>
      <p:pic>
        <p:nvPicPr>
          <p:cNvPr id="7170" name="Picture 2" descr="Narodowe Siły Zbrojne – Wikipedia, wolna encyklopedia">
            <a:extLst>
              <a:ext uri="{FF2B5EF4-FFF2-40B4-BE49-F238E27FC236}">
                <a16:creationId xmlns:a16="http://schemas.microsoft.com/office/drawing/2014/main" id="{8F6D4AB1-4346-B15D-DA8C-7B32D99F6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3162597"/>
            <a:ext cx="3940834" cy="245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457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4F0E1-2AFD-B4E7-B166-434BF739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 Żołnierze wyklęci  (niezłomni)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50" name="Picture 2" descr="Ilustracja">
            <a:extLst>
              <a:ext uri="{FF2B5EF4-FFF2-40B4-BE49-F238E27FC236}">
                <a16:creationId xmlns:a16="http://schemas.microsoft.com/office/drawing/2014/main" id="{B42D10E0-50E5-C141-2A4A-0068BD577B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14" y="2613343"/>
            <a:ext cx="2194308" cy="348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928510D-B79D-2C39-944A-795E414A9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15" y="2613343"/>
            <a:ext cx="23812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nuta Siedzikówna – „Inka”">
            <a:extLst>
              <a:ext uri="{FF2B5EF4-FFF2-40B4-BE49-F238E27FC236}">
                <a16:creationId xmlns:a16="http://schemas.microsoft.com/office/drawing/2014/main" id="{30E72D4C-94F7-7FD8-8817-73BEE86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98" y="2653266"/>
            <a:ext cx="2579562" cy="335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3C64F-25DE-138C-48D7-DE2FB010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Opór społeczny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ABA3F-EBD6-7212-57F9-FEFFC1BFE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 err="1"/>
              <a:t>Poznański</a:t>
            </a:r>
            <a:r>
              <a:rPr lang="en-US" dirty="0"/>
              <a:t> Czerwiec 1956</a:t>
            </a:r>
            <a:endParaRPr lang="pl-PL" dirty="0"/>
          </a:p>
          <a:p>
            <a:r>
              <a:rPr lang="pl-PL" dirty="0"/>
              <a:t>Protesty studenckie w 1968 r.</a:t>
            </a:r>
          </a:p>
          <a:p>
            <a:r>
              <a:rPr lang="pl-PL" dirty="0"/>
              <a:t>Wydarzenia Grudnia 1970</a:t>
            </a:r>
            <a:endParaRPr lang="en-US" dirty="0"/>
          </a:p>
        </p:txBody>
      </p:sp>
      <p:pic>
        <p:nvPicPr>
          <p:cNvPr id="3076" name="Picture 4" descr="Protesty studenckie w Niemczech (1967–1968) – Wikipedia, wolna encyklopedia">
            <a:extLst>
              <a:ext uri="{FF2B5EF4-FFF2-40B4-BE49-F238E27FC236}">
                <a16:creationId xmlns:a16="http://schemas.microsoft.com/office/drawing/2014/main" id="{1D4F5E24-AAA9-B601-5A71-2CF41D903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444" y="2763520"/>
            <a:ext cx="5232244" cy="342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25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1DD66-4AF1-9DF2-2B77-3029BA5E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KOR i Solidarność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098" name="Picture 2" descr="Ilustracja">
            <a:extLst>
              <a:ext uri="{FF2B5EF4-FFF2-40B4-BE49-F238E27FC236}">
                <a16:creationId xmlns:a16="http://schemas.microsoft.com/office/drawing/2014/main" id="{ED799B5E-4B5B-2CA2-1F1E-5EAC7923F1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49" y="3919530"/>
            <a:ext cx="3337891" cy="22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41 lat temu powstał Komitet Obrony Robotników | dzieje.pl - Historia Polski">
            <a:extLst>
              <a:ext uri="{FF2B5EF4-FFF2-40B4-BE49-F238E27FC236}">
                <a16:creationId xmlns:a16="http://schemas.microsoft.com/office/drawing/2014/main" id="{D011BB3D-8435-25EC-052A-57230429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295" y="1853248"/>
            <a:ext cx="4650921" cy="33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C3667-7FE0-C921-8BAD-64BB5601A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702" y="3162597"/>
            <a:ext cx="2986645" cy="298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1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Freeform 7">
            <a:extLst>
              <a:ext uri="{FF2B5EF4-FFF2-40B4-BE49-F238E27FC236}">
                <a16:creationId xmlns:a16="http://schemas.microsoft.com/office/drawing/2014/main" id="{D4895BFE-F64B-41CE-869C-71C4A06BD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BC210-7D21-47DA-D661-B7E0F5B4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l-PL"/>
              <a:t>Stan wojenny </a:t>
            </a:r>
            <a:endParaRPr lang="en-US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0E6FAA9E-989B-4A11-9EF3-1D6E0664B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2" name="Freeform 5">
            <a:extLst>
              <a:ext uri="{FF2B5EF4-FFF2-40B4-BE49-F238E27FC236}">
                <a16:creationId xmlns:a16="http://schemas.microsoft.com/office/drawing/2014/main" id="{EBFDE49C-243A-4B0B-AA88-FCB35F42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3A3B-A6EC-161A-BAA7-C6ACD4FD6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13 grudnia 1981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122" name="Picture 2" descr="Ilustracja">
            <a:extLst>
              <a:ext uri="{FF2B5EF4-FFF2-40B4-BE49-F238E27FC236}">
                <a16:creationId xmlns:a16="http://schemas.microsoft.com/office/drawing/2014/main" id="{CB3AADE1-1840-E079-39E9-90A49B10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3218" y="2480250"/>
            <a:ext cx="3221656" cy="240979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5B53711-D3E5-86CA-CB7F-C257D591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7" y="3181560"/>
            <a:ext cx="4370454" cy="27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5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A23D8-2BC8-E464-FDE1-A8E60E0A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Kryzys władzy i upadek PRL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41A7-3605-622D-7CA2-B44D9E0AD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pl-PL" dirty="0"/>
              <a:t>4 czerwca 1989 pierwsze wolne wybory</a:t>
            </a:r>
          </a:p>
          <a:p>
            <a:r>
              <a:rPr lang="pl-PL" dirty="0"/>
              <a:t>Obrady okrągłego stołu</a:t>
            </a:r>
            <a:endParaRPr lang="en-US" dirty="0"/>
          </a:p>
        </p:txBody>
      </p:sp>
      <p:pic>
        <p:nvPicPr>
          <p:cNvPr id="6146" name="Picture 2" descr="Ilustracja">
            <a:extLst>
              <a:ext uri="{FF2B5EF4-FFF2-40B4-BE49-F238E27FC236}">
                <a16:creationId xmlns:a16="http://schemas.microsoft.com/office/drawing/2014/main" id="{6304632A-24B2-0259-5C29-854A94795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783" y="3313478"/>
            <a:ext cx="4319905" cy="288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21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200</TotalTime>
  <Words>92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Wingdings</vt:lpstr>
      <vt:lpstr>Wingdings 3</vt:lpstr>
      <vt:lpstr>Ion</vt:lpstr>
      <vt:lpstr>Polskie podziemie niepodległościowe i opór społeczny</vt:lpstr>
      <vt:lpstr>Koniec wojny i pakt jałtański</vt:lpstr>
      <vt:lpstr>Rząd na emigracji</vt:lpstr>
      <vt:lpstr>Formy działalności zbrojnej</vt:lpstr>
      <vt:lpstr> Żołnierze wyklęci  (niezłomni)</vt:lpstr>
      <vt:lpstr>Opór społeczny</vt:lpstr>
      <vt:lpstr>KOR i Solidarność</vt:lpstr>
      <vt:lpstr>Stan wojenny </vt:lpstr>
      <vt:lpstr>Kryzys władzy i upadek PRL</vt:lpstr>
      <vt:lpstr>Dziękuje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Jacek Gola</dc:creator>
  <cp:lastModifiedBy>Jacek Gola</cp:lastModifiedBy>
  <cp:revision>4</cp:revision>
  <dcterms:created xsi:type="dcterms:W3CDTF">2025-12-14T18:30:00Z</dcterms:created>
  <dcterms:modified xsi:type="dcterms:W3CDTF">2025-12-14T21:57:30Z</dcterms:modified>
</cp:coreProperties>
</file>